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006" autoAdjust="0"/>
  </p:normalViewPr>
  <p:slideViewPr>
    <p:cSldViewPr snapToGrid="0">
      <p:cViewPr varScale="1">
        <p:scale>
          <a:sx n="65" d="100"/>
          <a:sy n="65" d="100"/>
        </p:scale>
        <p:origin x="63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6B076-A724-4837-A13E-2B054A3FC0DC}" type="datetimeFigureOut">
              <a:rPr lang="en-US" smtClean="0"/>
              <a:t>5/28/2020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12664A-6802-4D1E-98E0-5A7FF8F5306D}" type="slidenum">
              <a:rPr lang="en-US" smtClean="0"/>
              <a:t>‹#›</a:t>
            </a:fld>
            <a:endParaRPr lang="en-US"/>
          </a:p>
        </p:txBody>
      </p:sp>
    </p:spTree>
    <p:extLst>
      <p:ext uri="{BB962C8B-B14F-4D97-AF65-F5344CB8AC3E}">
        <p14:creationId xmlns:p14="http://schemas.microsoft.com/office/powerpoint/2010/main" val="905386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Computers and internet have been adopted in all areas of the society; use of computers to store and process vital information and the use of the internet to access information has rapidly become part of our everyday life (Margolis &amp; </a:t>
            </a:r>
            <a:r>
              <a:rPr lang="en-US" dirty="0" err="1" smtClean="0"/>
              <a:t>Ryoo</a:t>
            </a:r>
            <a:r>
              <a:rPr lang="en-US" dirty="0" smtClean="0"/>
              <a:t>, 2012).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such, people have been urged to always consider computer ethics in a way that is more meticulous as far as stopping crime and greening the earth through sustainability is concerned.</a:t>
            </a:r>
          </a:p>
          <a:p>
            <a:endParaRPr lang="en-US" dirty="0"/>
          </a:p>
        </p:txBody>
      </p:sp>
      <p:sp>
        <p:nvSpPr>
          <p:cNvPr id="4" name="Slide Number Placeholder 3"/>
          <p:cNvSpPr>
            <a:spLocks noGrp="1"/>
          </p:cNvSpPr>
          <p:nvPr>
            <p:ph type="sldNum" sz="quarter" idx="10"/>
          </p:nvPr>
        </p:nvSpPr>
        <p:spPr/>
        <p:txBody>
          <a:bodyPr/>
          <a:lstStyle/>
          <a:p>
            <a:fld id="{D912664A-6802-4D1E-98E0-5A7FF8F5306D}" type="slidenum">
              <a:rPr lang="en-US" smtClean="0"/>
              <a:t>2</a:t>
            </a:fld>
            <a:endParaRPr lang="en-US"/>
          </a:p>
        </p:txBody>
      </p:sp>
    </p:spTree>
    <p:extLst>
      <p:ext uri="{BB962C8B-B14F-4D97-AF65-F5344CB8AC3E}">
        <p14:creationId xmlns:p14="http://schemas.microsoft.com/office/powerpoint/2010/main" val="3394547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This is based on the fact that the transmission and reproduction of information might be problematic since it could cause the rights of the producers to be invaded. </a:t>
            </a:r>
          </a:p>
          <a:p>
            <a:r>
              <a:rPr lang="en-US" sz="1200" dirty="0" smtClean="0"/>
              <a:t>Concerning accessibility, it entails the conditions under which an individual or an organization might have the right or privilege of obtaining information whereby there is digital divide.</a:t>
            </a:r>
          </a:p>
          <a:p>
            <a:endParaRPr lang="en-US" dirty="0"/>
          </a:p>
        </p:txBody>
      </p:sp>
      <p:sp>
        <p:nvSpPr>
          <p:cNvPr id="4" name="Slide Number Placeholder 3"/>
          <p:cNvSpPr>
            <a:spLocks noGrp="1"/>
          </p:cNvSpPr>
          <p:nvPr>
            <p:ph type="sldNum" sz="quarter" idx="10"/>
          </p:nvPr>
        </p:nvSpPr>
        <p:spPr/>
        <p:txBody>
          <a:bodyPr/>
          <a:lstStyle/>
          <a:p>
            <a:fld id="{D912664A-6802-4D1E-98E0-5A7FF8F5306D}" type="slidenum">
              <a:rPr lang="en-US" smtClean="0"/>
              <a:t>4</a:t>
            </a:fld>
            <a:endParaRPr lang="en-US"/>
          </a:p>
        </p:txBody>
      </p:sp>
    </p:spTree>
    <p:extLst>
      <p:ext uri="{BB962C8B-B14F-4D97-AF65-F5344CB8AC3E}">
        <p14:creationId xmlns:p14="http://schemas.microsoft.com/office/powerpoint/2010/main" val="763975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Hacking on the other hand also has had its share of </a:t>
            </a:r>
            <a:r>
              <a:rPr lang="en-US" sz="1200" kern="1200" dirty="0" err="1" smtClean="0">
                <a:solidFill>
                  <a:schemeClr val="tx1"/>
                </a:solidFill>
                <a:effectLst/>
                <a:latin typeface="+mn-lt"/>
                <a:ea typeface="+mn-ea"/>
                <a:cs typeface="+mn-cs"/>
              </a:rPr>
              <a:t>mis</a:t>
            </a:r>
            <a:r>
              <a:rPr lang="en-US" sz="1200" kern="1200" dirty="0" smtClean="0">
                <a:solidFill>
                  <a:schemeClr val="tx1"/>
                </a:solidFill>
                <a:effectLst/>
                <a:latin typeface="+mn-lt"/>
                <a:ea typeface="+mn-ea"/>
                <a:cs typeface="+mn-cs"/>
              </a:rPr>
              <a:t>-happenings on a global scale as far as threatening to start a war between the US and Russia is concerned that would have in turn led to a world war. </a:t>
            </a:r>
          </a:p>
          <a:p>
            <a:r>
              <a:rPr lang="en-US" sz="1200" kern="1200" dirty="0" smtClean="0">
                <a:solidFill>
                  <a:schemeClr val="tx1"/>
                </a:solidFill>
                <a:effectLst/>
                <a:latin typeface="+mn-lt"/>
                <a:ea typeface="+mn-ea"/>
                <a:cs typeface="+mn-cs"/>
              </a:rPr>
              <a:t>Russia was rumored to have medaled into the 2016 US elections by hacking into Hillary Clinton’s campaign email and released some damning report that led to Clinton losing the election to Trump (Shane, 2017). </a:t>
            </a:r>
            <a:endParaRPr lang="en-US" dirty="0"/>
          </a:p>
        </p:txBody>
      </p:sp>
      <p:sp>
        <p:nvSpPr>
          <p:cNvPr id="4" name="Slide Number Placeholder 3"/>
          <p:cNvSpPr>
            <a:spLocks noGrp="1"/>
          </p:cNvSpPr>
          <p:nvPr>
            <p:ph type="sldNum" sz="quarter" idx="10"/>
          </p:nvPr>
        </p:nvSpPr>
        <p:spPr/>
        <p:txBody>
          <a:bodyPr/>
          <a:lstStyle/>
          <a:p>
            <a:fld id="{D912664A-6802-4D1E-98E0-5A7FF8F5306D}" type="slidenum">
              <a:rPr lang="en-US" smtClean="0"/>
              <a:t>5</a:t>
            </a:fld>
            <a:endParaRPr lang="en-US"/>
          </a:p>
        </p:txBody>
      </p:sp>
    </p:spTree>
    <p:extLst>
      <p:ext uri="{BB962C8B-B14F-4D97-AF65-F5344CB8AC3E}">
        <p14:creationId xmlns:p14="http://schemas.microsoft.com/office/powerpoint/2010/main" val="3006770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UK, there is </a:t>
            </a:r>
            <a:r>
              <a:rPr lang="en-US" sz="1200" i="1" kern="1200" dirty="0" smtClean="0">
                <a:solidFill>
                  <a:schemeClr val="tx1"/>
                </a:solidFill>
                <a:effectLst/>
                <a:latin typeface="+mn-lt"/>
                <a:ea typeface="+mn-ea"/>
                <a:cs typeface="+mn-cs"/>
              </a:rPr>
              <a:t>The Data Protection Act 1998/2018 </a:t>
            </a:r>
            <a:r>
              <a:rPr lang="en-US" sz="1200" kern="1200" dirty="0" smtClean="0">
                <a:solidFill>
                  <a:schemeClr val="tx1"/>
                </a:solidFill>
                <a:effectLst/>
                <a:latin typeface="+mn-lt"/>
                <a:ea typeface="+mn-ea"/>
                <a:cs typeface="+mn-cs"/>
              </a:rPr>
              <a:t>that exists to ensure that organizations that are in the UK comply with the law that is concerned with data privacy.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US, many have continued to complain about the government’s infringement into their privacy for the purpose of keeping the country safe from terrorists.</a:t>
            </a:r>
          </a:p>
          <a:p>
            <a:endParaRPr lang="en-US" dirty="0"/>
          </a:p>
        </p:txBody>
      </p:sp>
      <p:sp>
        <p:nvSpPr>
          <p:cNvPr id="4" name="Slide Number Placeholder 3"/>
          <p:cNvSpPr>
            <a:spLocks noGrp="1"/>
          </p:cNvSpPr>
          <p:nvPr>
            <p:ph type="sldNum" sz="quarter" idx="10"/>
          </p:nvPr>
        </p:nvSpPr>
        <p:spPr/>
        <p:txBody>
          <a:bodyPr/>
          <a:lstStyle/>
          <a:p>
            <a:fld id="{D912664A-6802-4D1E-98E0-5A7FF8F5306D}" type="slidenum">
              <a:rPr lang="en-US" smtClean="0"/>
              <a:t>6</a:t>
            </a:fld>
            <a:endParaRPr lang="en-US"/>
          </a:p>
        </p:txBody>
      </p:sp>
    </p:spTree>
    <p:extLst>
      <p:ext uri="{BB962C8B-B14F-4D97-AF65-F5344CB8AC3E}">
        <p14:creationId xmlns:p14="http://schemas.microsoft.com/office/powerpoint/2010/main" val="403035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such, this could result in them missing out on opportunities such as online shopping offers that might not be in existence on the high street.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as much as addressing this issue on the digital divide may difficult, designers and software engineers need to be broad-minded in terms of population coverage.</a:t>
            </a:r>
          </a:p>
          <a:p>
            <a:endParaRPr lang="en-US" dirty="0"/>
          </a:p>
        </p:txBody>
      </p:sp>
      <p:sp>
        <p:nvSpPr>
          <p:cNvPr id="4" name="Slide Number Placeholder 3"/>
          <p:cNvSpPr>
            <a:spLocks noGrp="1"/>
          </p:cNvSpPr>
          <p:nvPr>
            <p:ph type="sldNum" sz="quarter" idx="10"/>
          </p:nvPr>
        </p:nvSpPr>
        <p:spPr/>
        <p:txBody>
          <a:bodyPr/>
          <a:lstStyle/>
          <a:p>
            <a:fld id="{D912664A-6802-4D1E-98E0-5A7FF8F5306D}" type="slidenum">
              <a:rPr lang="en-US" smtClean="0"/>
              <a:t>8</a:t>
            </a:fld>
            <a:endParaRPr lang="en-US"/>
          </a:p>
        </p:txBody>
      </p:sp>
    </p:spTree>
    <p:extLst>
      <p:ext uri="{BB962C8B-B14F-4D97-AF65-F5344CB8AC3E}">
        <p14:creationId xmlns:p14="http://schemas.microsoft.com/office/powerpoint/2010/main" val="1984931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Computer science has as such enabled the development of computers that can handle and process a large amount of information and using the decision-making algorithms, allocate resources based on real-time data. </a:t>
            </a:r>
          </a:p>
          <a:p>
            <a:endParaRPr lang="en-US" dirty="0"/>
          </a:p>
        </p:txBody>
      </p:sp>
      <p:sp>
        <p:nvSpPr>
          <p:cNvPr id="4" name="Slide Number Placeholder 3"/>
          <p:cNvSpPr>
            <a:spLocks noGrp="1"/>
          </p:cNvSpPr>
          <p:nvPr>
            <p:ph type="sldNum" sz="quarter" idx="10"/>
          </p:nvPr>
        </p:nvSpPr>
        <p:spPr/>
        <p:txBody>
          <a:bodyPr/>
          <a:lstStyle/>
          <a:p>
            <a:fld id="{D912664A-6802-4D1E-98E0-5A7FF8F5306D}" type="slidenum">
              <a:rPr lang="en-US" smtClean="0"/>
              <a:t>10</a:t>
            </a:fld>
            <a:endParaRPr lang="en-US"/>
          </a:p>
        </p:txBody>
      </p:sp>
    </p:spTree>
    <p:extLst>
      <p:ext uri="{BB962C8B-B14F-4D97-AF65-F5344CB8AC3E}">
        <p14:creationId xmlns:p14="http://schemas.microsoft.com/office/powerpoint/2010/main" val="2746959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110446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134107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928092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A71552-5C52-40D9-98D4-631512B68398}" type="datetimeFigureOut">
              <a:rPr lang="en-US" smtClean="0"/>
              <a:t>5/28/2020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3274061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A71552-5C52-40D9-98D4-631512B68398}" type="datetimeFigureOut">
              <a:rPr lang="en-US" smtClean="0"/>
              <a:t>5/28/2020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1516750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A71552-5C52-40D9-98D4-631512B68398}" type="datetimeFigureOut">
              <a:rPr lang="en-US" smtClean="0"/>
              <a:t>5/28/2020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1446223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71552-5C52-40D9-98D4-631512B68398}" type="datetimeFigureOut">
              <a:rPr lang="en-US" smtClean="0"/>
              <a:t>5/28/2020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3018851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8A71552-5C52-40D9-98D4-631512B68398}" type="datetimeFigureOut">
              <a:rPr lang="en-US" smtClean="0"/>
              <a:t>5/28/2020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3609701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A71552-5C52-40D9-98D4-631512B68398}" type="datetimeFigureOut">
              <a:rPr lang="en-US" smtClean="0"/>
              <a:t>5/28/2020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7414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3238565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03684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67428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31033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1145992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42219369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A71552-5C52-40D9-98D4-631512B68398}" type="datetimeFigureOut">
              <a:rPr lang="en-US" smtClean="0"/>
              <a:t>5/28/2020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2702F-F4F9-457D-91C7-E7C26D42B0FA}" type="slidenum">
              <a:rPr lang="en-US" smtClean="0"/>
              <a:t>‹#›</a:t>
            </a:fld>
            <a:endParaRPr lang="en-US"/>
          </a:p>
        </p:txBody>
      </p:sp>
    </p:spTree>
    <p:extLst>
      <p:ext uri="{BB962C8B-B14F-4D97-AF65-F5344CB8AC3E}">
        <p14:creationId xmlns:p14="http://schemas.microsoft.com/office/powerpoint/2010/main" val="782068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A71552-5C52-40D9-98D4-631512B68398}" type="datetimeFigureOut">
              <a:rPr lang="en-US" smtClean="0"/>
              <a:t>5/28/2020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F72702F-F4F9-457D-91C7-E7C26D42B0FA}" type="slidenum">
              <a:rPr lang="en-US" smtClean="0"/>
              <a:t>‹#›</a:t>
            </a:fld>
            <a:endParaRPr lang="en-US"/>
          </a:p>
        </p:txBody>
      </p:sp>
    </p:spTree>
    <p:extLst>
      <p:ext uri="{BB962C8B-B14F-4D97-AF65-F5344CB8AC3E}">
        <p14:creationId xmlns:p14="http://schemas.microsoft.com/office/powerpoint/2010/main" val="2392717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199"/>
            <a:ext cx="10925503" cy="6085491"/>
          </a:xfrm>
        </p:spPr>
        <p:txBody>
          <a:bodyPr/>
          <a:lstStyle/>
          <a:p>
            <a:pPr algn="ctr"/>
            <a:r>
              <a:rPr lang="en-US" dirty="0"/>
              <a:t>Ethical Issues of Computer Science</a:t>
            </a:r>
            <a:br>
              <a:rPr lang="en-US" dirty="0"/>
            </a:br>
            <a:r>
              <a:rPr lang="en-US" dirty="0"/>
              <a:t>Last Name/First Name</a:t>
            </a:r>
            <a:br>
              <a:rPr lang="en-US" dirty="0"/>
            </a:br>
            <a:r>
              <a:rPr lang="en-US" dirty="0"/>
              <a:t>Institutional </a:t>
            </a:r>
            <a:r>
              <a:rPr lang="en-US" dirty="0" smtClean="0"/>
              <a:t>Affiliation</a:t>
            </a:r>
            <a:br>
              <a:rPr lang="en-US" dirty="0" smtClean="0"/>
            </a:br>
            <a:r>
              <a:rPr lang="en-US" dirty="0"/>
              <a:t/>
            </a:r>
            <a:br>
              <a:rPr lang="en-US" dirty="0"/>
            </a:br>
            <a:endParaRPr lang="en-US" dirty="0"/>
          </a:p>
        </p:txBody>
      </p:sp>
    </p:spTree>
    <p:extLst>
      <p:ext uri="{BB962C8B-B14F-4D97-AF65-F5344CB8AC3E}">
        <p14:creationId xmlns:p14="http://schemas.microsoft.com/office/powerpoint/2010/main" val="3291039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7140402" cy="604345"/>
          </a:xfrm>
        </p:spPr>
        <p:txBody>
          <a:bodyPr>
            <a:normAutofit fontScale="90000"/>
          </a:bodyPr>
          <a:lstStyle/>
          <a:p>
            <a:pPr algn="ctr"/>
            <a:r>
              <a:rPr lang="en-US" b="1" dirty="0" smtClean="0"/>
              <a:t>Introduction</a:t>
            </a:r>
            <a:endParaRPr lang="en-US" dirty="0"/>
          </a:p>
        </p:txBody>
      </p:sp>
      <p:sp>
        <p:nvSpPr>
          <p:cNvPr id="3" name="Content Placeholder 2"/>
          <p:cNvSpPr>
            <a:spLocks noGrp="1"/>
          </p:cNvSpPr>
          <p:nvPr>
            <p:ph idx="1"/>
          </p:nvPr>
        </p:nvSpPr>
        <p:spPr>
          <a:xfrm>
            <a:off x="677334" y="1213945"/>
            <a:ext cx="8103252" cy="5227495"/>
          </a:xfrm>
        </p:spPr>
        <p:txBody>
          <a:bodyPr>
            <a:normAutofit/>
          </a:bodyPr>
          <a:lstStyle/>
          <a:p>
            <a:r>
              <a:rPr lang="en-US" sz="2400" dirty="0"/>
              <a:t>Computer science has continued to create endless opportunities and choices that have been very instrumental in the interpretation of ethics in recent years. </a:t>
            </a:r>
            <a:endParaRPr lang="en-US" sz="2400" dirty="0" smtClean="0"/>
          </a:p>
          <a:p>
            <a:r>
              <a:rPr lang="en-US" sz="2400" dirty="0" smtClean="0"/>
              <a:t>As </a:t>
            </a:r>
            <a:r>
              <a:rPr lang="en-US" sz="2400" dirty="0"/>
              <a:t>such, based on the importance that they possess to society, safeguarding them from manipulation and destruction is </a:t>
            </a:r>
            <a:r>
              <a:rPr lang="en-US" sz="2400" dirty="0" smtClean="0"/>
              <a:t>significant.</a:t>
            </a:r>
          </a:p>
          <a:p>
            <a:r>
              <a:rPr lang="en-US" sz="2400" dirty="0" smtClean="0"/>
              <a:t>However</a:t>
            </a:r>
            <a:r>
              <a:rPr lang="en-US" sz="2400" dirty="0"/>
              <a:t>, the lack of effective policies and mechanisms to guide individuals while using the computer has led to the emergence of unique ethical problems such as hacking and cyber terrorism that have caused security scare in society. </a:t>
            </a:r>
            <a:endParaRPr lang="en-US" sz="2400" dirty="0"/>
          </a:p>
        </p:txBody>
      </p:sp>
      <p:pic>
        <p:nvPicPr>
          <p:cNvPr id="5" name="Picture 4"/>
          <p:cNvPicPr>
            <a:picLocks noChangeAspect="1"/>
          </p:cNvPicPr>
          <p:nvPr/>
        </p:nvPicPr>
        <p:blipFill>
          <a:blip r:embed="rId3"/>
          <a:stretch>
            <a:fillRect/>
          </a:stretch>
        </p:blipFill>
        <p:spPr>
          <a:xfrm rot="4418938">
            <a:off x="7322202" y="1075958"/>
            <a:ext cx="5829300" cy="3228975"/>
          </a:xfrm>
          <a:prstGeom prst="rect">
            <a:avLst/>
          </a:prstGeom>
        </p:spPr>
      </p:pic>
    </p:spTree>
    <p:extLst>
      <p:ext uri="{BB962C8B-B14F-4D97-AF65-F5344CB8AC3E}">
        <p14:creationId xmlns:p14="http://schemas.microsoft.com/office/powerpoint/2010/main" val="3832805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0428" y="609600"/>
            <a:ext cx="8596668" cy="588579"/>
          </a:xfrm>
        </p:spPr>
        <p:txBody>
          <a:bodyPr>
            <a:normAutofit fontScale="90000"/>
          </a:bodyPr>
          <a:lstStyle/>
          <a:p>
            <a:pPr algn="ctr"/>
            <a:r>
              <a:rPr lang="en-US" b="1" dirty="0"/>
              <a:t>Ethical issues of computer science</a:t>
            </a:r>
            <a:r>
              <a:rPr lang="en-US" dirty="0"/>
              <a:t/>
            </a:r>
            <a:br>
              <a:rPr lang="en-US" dirty="0"/>
            </a:br>
            <a:endParaRPr lang="en-US" dirty="0"/>
          </a:p>
        </p:txBody>
      </p:sp>
      <p:sp>
        <p:nvSpPr>
          <p:cNvPr id="3" name="Content Placeholder 2"/>
          <p:cNvSpPr>
            <a:spLocks noGrp="1"/>
          </p:cNvSpPr>
          <p:nvPr>
            <p:ph idx="1"/>
          </p:nvPr>
        </p:nvSpPr>
        <p:spPr>
          <a:xfrm>
            <a:off x="715108" y="1198179"/>
            <a:ext cx="6928338" cy="5179175"/>
          </a:xfrm>
        </p:spPr>
        <p:txBody>
          <a:bodyPr>
            <a:normAutofit/>
          </a:bodyPr>
          <a:lstStyle/>
          <a:p>
            <a:r>
              <a:rPr lang="en-US" sz="2000" dirty="0"/>
              <a:t>Privacy, accuracy, property and accessibility (PAPA) have always been listed as the four ethical issues relating to computer </a:t>
            </a:r>
            <a:r>
              <a:rPr lang="en-US" sz="2000" dirty="0" smtClean="0"/>
              <a:t>science.</a:t>
            </a:r>
          </a:p>
          <a:p>
            <a:r>
              <a:rPr lang="en-US" sz="2000" dirty="0" smtClean="0"/>
              <a:t>The </a:t>
            </a:r>
            <a:r>
              <a:rPr lang="en-US" sz="2000" dirty="0"/>
              <a:t>continued advancement in information technology has given rise to the infringement of people’s privacy (</a:t>
            </a:r>
            <a:r>
              <a:rPr lang="en-US" sz="2000" dirty="0" err="1"/>
              <a:t>Kuzu</a:t>
            </a:r>
            <a:r>
              <a:rPr lang="en-US" sz="2000" dirty="0"/>
              <a:t>, 2019). </a:t>
            </a:r>
            <a:endParaRPr lang="en-US" sz="2000" dirty="0" smtClean="0"/>
          </a:p>
          <a:p>
            <a:r>
              <a:rPr lang="en-US" sz="2000" dirty="0" smtClean="0"/>
              <a:t>The </a:t>
            </a:r>
            <a:r>
              <a:rPr lang="en-US" sz="2000" dirty="0"/>
              <a:t>advancement has brought about increased valuing of information, thereby attracting illegal acquisition of information. </a:t>
            </a:r>
            <a:endParaRPr lang="en-US" sz="2000" dirty="0" smtClean="0"/>
          </a:p>
          <a:p>
            <a:r>
              <a:rPr lang="en-US" sz="2000" dirty="0" smtClean="0"/>
              <a:t>The </a:t>
            </a:r>
            <a:r>
              <a:rPr lang="en-US" sz="2000" dirty="0"/>
              <a:t>computers have made gathering of large amount of information easy, and as such, this has put people’s personal information in a vulnerable position.</a:t>
            </a:r>
            <a:endParaRPr lang="en-US" sz="2000" dirty="0"/>
          </a:p>
        </p:txBody>
      </p:sp>
      <p:pic>
        <p:nvPicPr>
          <p:cNvPr id="4" name="Picture 3"/>
          <p:cNvPicPr>
            <a:picLocks noChangeAspect="1"/>
          </p:cNvPicPr>
          <p:nvPr/>
        </p:nvPicPr>
        <p:blipFill>
          <a:blip r:embed="rId2"/>
          <a:stretch>
            <a:fillRect/>
          </a:stretch>
        </p:blipFill>
        <p:spPr>
          <a:xfrm rot="3830505">
            <a:off x="7421600" y="2097731"/>
            <a:ext cx="5843003" cy="3145582"/>
          </a:xfrm>
          <a:prstGeom prst="rect">
            <a:avLst/>
          </a:prstGeom>
        </p:spPr>
      </p:pic>
    </p:spTree>
    <p:extLst>
      <p:ext uri="{BB962C8B-B14F-4D97-AF65-F5344CB8AC3E}">
        <p14:creationId xmlns:p14="http://schemas.microsoft.com/office/powerpoint/2010/main" val="2525476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708" y="609599"/>
            <a:ext cx="8968154" cy="785447"/>
          </a:xfrm>
        </p:spPr>
        <p:txBody>
          <a:bodyPr>
            <a:normAutofit/>
          </a:bodyPr>
          <a:lstStyle/>
          <a:p>
            <a:pPr algn="ctr"/>
            <a:r>
              <a:rPr lang="en-US" b="1" dirty="0"/>
              <a:t>Ethical issues of computer </a:t>
            </a:r>
            <a:r>
              <a:rPr lang="en-US" b="1" dirty="0" smtClean="0"/>
              <a:t>science</a:t>
            </a:r>
            <a:r>
              <a:rPr lang="en-US" dirty="0" smtClean="0"/>
              <a:t> </a:t>
            </a:r>
            <a:r>
              <a:rPr lang="en-US" dirty="0" err="1" smtClean="0"/>
              <a:t>Cont</a:t>
            </a:r>
            <a:r>
              <a:rPr lang="en-US" dirty="0" smtClean="0"/>
              <a:t>’</a:t>
            </a:r>
            <a:endParaRPr lang="en-US" dirty="0"/>
          </a:p>
        </p:txBody>
      </p:sp>
      <p:sp>
        <p:nvSpPr>
          <p:cNvPr id="3" name="Content Placeholder 2"/>
          <p:cNvSpPr>
            <a:spLocks noGrp="1"/>
          </p:cNvSpPr>
          <p:nvPr>
            <p:ph idx="1"/>
          </p:nvPr>
        </p:nvSpPr>
        <p:spPr>
          <a:xfrm>
            <a:off x="1286934" y="1488831"/>
            <a:ext cx="9005928" cy="4302369"/>
          </a:xfrm>
        </p:spPr>
        <p:txBody>
          <a:bodyPr>
            <a:normAutofit/>
          </a:bodyPr>
          <a:lstStyle/>
          <a:p>
            <a:r>
              <a:rPr lang="en-US" sz="2000" dirty="0"/>
              <a:t>There is the mismanagement and mishandling of information that is delivered through ICTs thereby tampering with </a:t>
            </a:r>
            <a:r>
              <a:rPr lang="en-US" sz="2000" dirty="0" smtClean="0"/>
              <a:t>accuracy.</a:t>
            </a:r>
          </a:p>
          <a:p>
            <a:r>
              <a:rPr lang="en-US" sz="2000" dirty="0" smtClean="0"/>
              <a:t>Information </a:t>
            </a:r>
            <a:r>
              <a:rPr lang="en-US" sz="2000" dirty="0"/>
              <a:t>might fall on wrong hands, and this might lead to the mismanagement of people’s lives, especially when this individual has more power and authority. </a:t>
            </a:r>
            <a:endParaRPr lang="en-US" sz="2000" dirty="0" smtClean="0"/>
          </a:p>
          <a:p>
            <a:r>
              <a:rPr lang="en-US" sz="2000" dirty="0" smtClean="0"/>
              <a:t>The </a:t>
            </a:r>
            <a:r>
              <a:rPr lang="en-US" sz="2000" dirty="0"/>
              <a:t>question of intellectual property rights has been the most confronted and complicated ethical issue. </a:t>
            </a:r>
            <a:endParaRPr lang="en-US" sz="2000" dirty="0" smtClean="0"/>
          </a:p>
          <a:p>
            <a:endParaRPr lang="en-US" sz="2000" dirty="0"/>
          </a:p>
        </p:txBody>
      </p:sp>
    </p:spTree>
    <p:extLst>
      <p:ext uri="{BB962C8B-B14F-4D97-AF65-F5344CB8AC3E}">
        <p14:creationId xmlns:p14="http://schemas.microsoft.com/office/powerpoint/2010/main" val="667568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913" y="609600"/>
            <a:ext cx="5770358" cy="829733"/>
          </a:xfrm>
        </p:spPr>
        <p:txBody>
          <a:bodyPr/>
          <a:lstStyle/>
          <a:p>
            <a:pPr algn="ctr"/>
            <a:r>
              <a:rPr lang="en-US" b="1" dirty="0"/>
              <a:t>Computer </a:t>
            </a:r>
            <a:r>
              <a:rPr lang="en-US" b="1" dirty="0" smtClean="0"/>
              <a:t>crimes</a:t>
            </a:r>
            <a:endParaRPr lang="en-US" dirty="0"/>
          </a:p>
        </p:txBody>
      </p:sp>
      <p:sp>
        <p:nvSpPr>
          <p:cNvPr id="3" name="Content Placeholder 2"/>
          <p:cNvSpPr>
            <a:spLocks noGrp="1"/>
          </p:cNvSpPr>
          <p:nvPr>
            <p:ph idx="1"/>
          </p:nvPr>
        </p:nvSpPr>
        <p:spPr>
          <a:xfrm>
            <a:off x="412913" y="1439333"/>
            <a:ext cx="7629118" cy="4656667"/>
          </a:xfrm>
        </p:spPr>
        <p:txBody>
          <a:bodyPr>
            <a:normAutofit/>
          </a:bodyPr>
          <a:lstStyle/>
          <a:p>
            <a:r>
              <a:rPr lang="en-US" sz="2000" dirty="0"/>
              <a:t>The world is today camouflaged in all sorts of computer crimes that result in the four ethical </a:t>
            </a:r>
            <a:r>
              <a:rPr lang="en-US" sz="2000" dirty="0" smtClean="0"/>
              <a:t>issues.</a:t>
            </a:r>
          </a:p>
          <a:p>
            <a:r>
              <a:rPr lang="en-US" sz="2000" dirty="0" smtClean="0"/>
              <a:t>Protection </a:t>
            </a:r>
            <a:r>
              <a:rPr lang="en-US" sz="2000" dirty="0"/>
              <a:t>of information from unauthorized access has been given utmost attention. </a:t>
            </a:r>
            <a:endParaRPr lang="en-US" sz="2000" dirty="0" smtClean="0"/>
          </a:p>
          <a:p>
            <a:r>
              <a:rPr lang="en-US" sz="2000" dirty="0" smtClean="0"/>
              <a:t>Cyberattacks</a:t>
            </a:r>
            <a:r>
              <a:rPr lang="en-US" sz="2000" dirty="0"/>
              <a:t>, hacking, cyber threats and among many other forms of computer crimes have continued to litter computer science airspace</a:t>
            </a:r>
            <a:r>
              <a:rPr lang="en-US" sz="2000" dirty="0" smtClean="0"/>
              <a:t>.</a:t>
            </a:r>
          </a:p>
          <a:p>
            <a:r>
              <a:rPr lang="en-US" sz="2000" dirty="0"/>
              <a:t>Crimes such as cyber-terrorism that is growing exponential has led to the rise in terrorism activities across the world. </a:t>
            </a:r>
            <a:endParaRPr lang="en-US" sz="2000" dirty="0" smtClean="0"/>
          </a:p>
          <a:p>
            <a:r>
              <a:rPr lang="en-US" sz="2000" dirty="0" smtClean="0"/>
              <a:t>Many </a:t>
            </a:r>
            <a:r>
              <a:rPr lang="en-US" sz="2000" dirty="0"/>
              <a:t>youths in the US, Europe, and Africa have joined terrorist groups through the internet and hence unleashing terror unto their people as witnessed in Paris.</a:t>
            </a:r>
            <a:endParaRPr lang="en-US" sz="2000" dirty="0"/>
          </a:p>
        </p:txBody>
      </p:sp>
      <p:pic>
        <p:nvPicPr>
          <p:cNvPr id="4" name="Picture 3"/>
          <p:cNvPicPr>
            <a:picLocks noChangeAspect="1"/>
          </p:cNvPicPr>
          <p:nvPr/>
        </p:nvPicPr>
        <p:blipFill>
          <a:blip r:embed="rId3"/>
          <a:stretch>
            <a:fillRect/>
          </a:stretch>
        </p:blipFill>
        <p:spPr>
          <a:xfrm rot="1529848">
            <a:off x="8022512" y="1817940"/>
            <a:ext cx="4218737" cy="3311482"/>
          </a:xfrm>
          <a:prstGeom prst="rect">
            <a:avLst/>
          </a:prstGeom>
        </p:spPr>
      </p:pic>
    </p:spTree>
    <p:extLst>
      <p:ext uri="{BB962C8B-B14F-4D97-AF65-F5344CB8AC3E}">
        <p14:creationId xmlns:p14="http://schemas.microsoft.com/office/powerpoint/2010/main" val="2305903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841" y="609600"/>
            <a:ext cx="8596668" cy="857693"/>
          </a:xfrm>
        </p:spPr>
        <p:txBody>
          <a:bodyPr/>
          <a:lstStyle/>
          <a:p>
            <a:pPr algn="ctr"/>
            <a:r>
              <a:rPr lang="en-US" b="1" dirty="0" smtClean="0"/>
              <a:t>Privacy</a:t>
            </a:r>
            <a:endParaRPr lang="en-US" dirty="0"/>
          </a:p>
        </p:txBody>
      </p:sp>
      <p:sp>
        <p:nvSpPr>
          <p:cNvPr id="3" name="Content Placeholder 2"/>
          <p:cNvSpPr>
            <a:spLocks noGrp="1"/>
          </p:cNvSpPr>
          <p:nvPr>
            <p:ph idx="1"/>
          </p:nvPr>
        </p:nvSpPr>
        <p:spPr>
          <a:xfrm>
            <a:off x="677333" y="1467293"/>
            <a:ext cx="8665959" cy="5082363"/>
          </a:xfrm>
        </p:spPr>
        <p:txBody>
          <a:bodyPr>
            <a:normAutofit/>
          </a:bodyPr>
          <a:lstStyle/>
          <a:p>
            <a:r>
              <a:rPr lang="en-US" sz="2000" dirty="0"/>
              <a:t>It is very much encouraging that various governments have been committed to fighting these crimes through enacting laws that have also been interfering with people’s </a:t>
            </a:r>
            <a:r>
              <a:rPr lang="en-US" sz="2000" dirty="0" smtClean="0"/>
              <a:t>privacy</a:t>
            </a:r>
          </a:p>
          <a:p>
            <a:r>
              <a:rPr lang="en-US" sz="2000" dirty="0"/>
              <a:t>The UK also has the Investigatory Powers Act that was enacted in 2016 that seek to enforce security measures on smartphone users. </a:t>
            </a:r>
            <a:endParaRPr lang="en-US" sz="2000" dirty="0" smtClean="0"/>
          </a:p>
          <a:p>
            <a:r>
              <a:rPr lang="en-US" sz="2000" dirty="0" smtClean="0"/>
              <a:t>Many </a:t>
            </a:r>
            <a:r>
              <a:rPr lang="en-US" sz="2000" dirty="0"/>
              <a:t>smartphone apps ask always ask for permission during installation to access data held on the </a:t>
            </a:r>
            <a:r>
              <a:rPr lang="en-US" sz="2000" dirty="0" smtClean="0"/>
              <a:t>phone.</a:t>
            </a:r>
          </a:p>
          <a:p>
            <a:r>
              <a:rPr lang="en-US" sz="2000" dirty="0"/>
              <a:t>Law enforcers have also been given the authority by the law to access computers and phones to search for data. </a:t>
            </a:r>
            <a:endParaRPr lang="en-US" sz="2000" dirty="0" smtClean="0"/>
          </a:p>
          <a:p>
            <a:r>
              <a:rPr lang="en-US" sz="2000" dirty="0" smtClean="0"/>
              <a:t>Many </a:t>
            </a:r>
            <a:r>
              <a:rPr lang="en-US" sz="2000" dirty="0"/>
              <a:t>haven’t been thrilled by this move, arguing that it impacts people’s right to privacy. </a:t>
            </a:r>
            <a:endParaRPr lang="en-US" sz="2000" dirty="0"/>
          </a:p>
        </p:txBody>
      </p:sp>
      <p:pic>
        <p:nvPicPr>
          <p:cNvPr id="4" name="Picture 3"/>
          <p:cNvPicPr>
            <a:picLocks noChangeAspect="1"/>
          </p:cNvPicPr>
          <p:nvPr/>
        </p:nvPicPr>
        <p:blipFill>
          <a:blip r:embed="rId3"/>
          <a:stretch>
            <a:fillRect/>
          </a:stretch>
        </p:blipFill>
        <p:spPr>
          <a:xfrm>
            <a:off x="9324975" y="1156189"/>
            <a:ext cx="2867025" cy="4686300"/>
          </a:xfrm>
          <a:prstGeom prst="rect">
            <a:avLst/>
          </a:prstGeom>
        </p:spPr>
      </p:pic>
    </p:spTree>
    <p:extLst>
      <p:ext uri="{BB962C8B-B14F-4D97-AF65-F5344CB8AC3E}">
        <p14:creationId xmlns:p14="http://schemas.microsoft.com/office/powerpoint/2010/main" val="3031354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529" y="609600"/>
            <a:ext cx="8596668" cy="815163"/>
          </a:xfrm>
        </p:spPr>
        <p:txBody>
          <a:bodyPr/>
          <a:lstStyle/>
          <a:p>
            <a:pPr algn="ctr"/>
            <a:r>
              <a:rPr lang="en-US" b="1" dirty="0"/>
              <a:t> Public Safety </a:t>
            </a:r>
            <a:r>
              <a:rPr lang="en-US" b="1" dirty="0" smtClean="0"/>
              <a:t>Assurance</a:t>
            </a:r>
            <a:endParaRPr lang="en-US" dirty="0"/>
          </a:p>
        </p:txBody>
      </p:sp>
      <p:sp>
        <p:nvSpPr>
          <p:cNvPr id="3" name="Content Placeholder 2"/>
          <p:cNvSpPr>
            <a:spLocks noGrp="1"/>
          </p:cNvSpPr>
          <p:nvPr>
            <p:ph idx="1"/>
          </p:nvPr>
        </p:nvSpPr>
        <p:spPr>
          <a:xfrm>
            <a:off x="1251492" y="1424763"/>
            <a:ext cx="10019020" cy="4616599"/>
          </a:xfrm>
        </p:spPr>
        <p:txBody>
          <a:bodyPr>
            <a:normAutofit/>
          </a:bodyPr>
          <a:lstStyle/>
          <a:p>
            <a:r>
              <a:rPr lang="en-US" sz="2000" dirty="0"/>
              <a:t>Assurance of public safety is paramount, and thus any technology launched must always ensure the safety of human beings is </a:t>
            </a:r>
            <a:r>
              <a:rPr lang="en-US" sz="2000" dirty="0" smtClean="0"/>
              <a:t>safeguarded.</a:t>
            </a:r>
          </a:p>
          <a:p>
            <a:r>
              <a:rPr lang="en-US" sz="2000" dirty="0" smtClean="0"/>
              <a:t>But </a:t>
            </a:r>
            <a:r>
              <a:rPr lang="en-US" sz="2000" dirty="0"/>
              <a:t>that hasn’t been the case with the new technologies that are introduced every day in the market</a:t>
            </a:r>
            <a:r>
              <a:rPr lang="en-US" sz="2000" dirty="0" smtClean="0"/>
              <a:t>.</a:t>
            </a:r>
          </a:p>
          <a:p>
            <a:r>
              <a:rPr lang="en-US" sz="2000" dirty="0"/>
              <a:t>The world is warming up to the launching of driverless cars that may soon be on the roads. </a:t>
            </a:r>
            <a:endParaRPr lang="en-US" sz="2000" dirty="0" smtClean="0"/>
          </a:p>
          <a:p>
            <a:r>
              <a:rPr lang="en-US" sz="2000" dirty="0" smtClean="0"/>
              <a:t>The </a:t>
            </a:r>
            <a:r>
              <a:rPr lang="en-US" sz="2000" dirty="0"/>
              <a:t>designers of these driverless need to not only ensure the safety of passengers but also that of the other drivers and pedestrians. </a:t>
            </a:r>
            <a:endParaRPr lang="en-US" sz="2000" dirty="0" smtClean="0"/>
          </a:p>
          <a:p>
            <a:r>
              <a:rPr lang="en-US" sz="2000" dirty="0" smtClean="0"/>
              <a:t>The </a:t>
            </a:r>
            <a:r>
              <a:rPr lang="en-US" sz="2000" dirty="0"/>
              <a:t>ethical issue that may arise here in the situation where the car’s software has to decide whose life is important; passengers or the other road users? </a:t>
            </a:r>
          </a:p>
          <a:p>
            <a:endParaRPr lang="en-US" sz="2000" dirty="0"/>
          </a:p>
        </p:txBody>
      </p:sp>
    </p:spTree>
    <p:extLst>
      <p:ext uri="{BB962C8B-B14F-4D97-AF65-F5344CB8AC3E}">
        <p14:creationId xmlns:p14="http://schemas.microsoft.com/office/powerpoint/2010/main" val="163482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3898"/>
          </a:xfrm>
        </p:spPr>
        <p:txBody>
          <a:bodyPr/>
          <a:lstStyle/>
          <a:p>
            <a:pPr algn="ctr"/>
            <a:r>
              <a:rPr lang="en-US" b="1" dirty="0"/>
              <a:t>Digital </a:t>
            </a:r>
            <a:r>
              <a:rPr lang="en-US" b="1" dirty="0" smtClean="0"/>
              <a:t>divide</a:t>
            </a:r>
            <a:endParaRPr lang="en-US" dirty="0"/>
          </a:p>
        </p:txBody>
      </p:sp>
      <p:sp>
        <p:nvSpPr>
          <p:cNvPr id="3" name="Content Placeholder 2"/>
          <p:cNvSpPr>
            <a:spLocks noGrp="1"/>
          </p:cNvSpPr>
          <p:nvPr>
            <p:ph idx="1"/>
          </p:nvPr>
        </p:nvSpPr>
        <p:spPr>
          <a:xfrm>
            <a:off x="677334" y="1403499"/>
            <a:ext cx="10529382" cy="4637864"/>
          </a:xfrm>
        </p:spPr>
        <p:txBody>
          <a:bodyPr>
            <a:normAutofit/>
          </a:bodyPr>
          <a:lstStyle/>
          <a:p>
            <a:r>
              <a:rPr lang="en-US" sz="2000" dirty="0"/>
              <a:t>Access to information through the computer and the internet is only left to those that have the capability. </a:t>
            </a:r>
            <a:endParaRPr lang="en-US" sz="2000" dirty="0" smtClean="0"/>
          </a:p>
          <a:p>
            <a:r>
              <a:rPr lang="en-US" sz="2000" dirty="0" smtClean="0"/>
              <a:t>Location</a:t>
            </a:r>
            <a:r>
              <a:rPr lang="en-US" sz="2000" dirty="0"/>
              <a:t>, age, wealthy or the ability to use technology are some of the factors that dictate accessibility. </a:t>
            </a:r>
            <a:endParaRPr lang="en-US" sz="2000" dirty="0" smtClean="0"/>
          </a:p>
          <a:p>
            <a:r>
              <a:rPr lang="en-US" sz="2000" dirty="0"/>
              <a:t>For instance, an individual that is having visual impairment may experience difficulties when using a touchscreen. </a:t>
            </a:r>
            <a:endParaRPr lang="en-US" sz="2000" dirty="0" smtClean="0"/>
          </a:p>
          <a:p>
            <a:r>
              <a:rPr lang="en-US" sz="2000" dirty="0" smtClean="0"/>
              <a:t>The </a:t>
            </a:r>
            <a:r>
              <a:rPr lang="en-US" sz="2000" dirty="0"/>
              <a:t>apps designed to be used on a smartphone may be discriminative against them (</a:t>
            </a:r>
            <a:r>
              <a:rPr lang="en-US" sz="2000" dirty="0" err="1"/>
              <a:t>BiteSize</a:t>
            </a:r>
            <a:r>
              <a:rPr lang="en-US" sz="2000" dirty="0"/>
              <a:t>, 2018). </a:t>
            </a:r>
            <a:endParaRPr lang="en-US" sz="2000" dirty="0" smtClean="0"/>
          </a:p>
          <a:p>
            <a:r>
              <a:rPr lang="en-US" sz="2000" dirty="0" smtClean="0"/>
              <a:t>The </a:t>
            </a:r>
            <a:r>
              <a:rPr lang="en-US" sz="2000" dirty="0"/>
              <a:t>same can also be seen with the elderly generation that grew up without technology. They are very nervous of the steep learning curve that is required to gain confidence with using the internet</a:t>
            </a:r>
            <a:endParaRPr lang="en-US" sz="2000" dirty="0"/>
          </a:p>
        </p:txBody>
      </p:sp>
    </p:spTree>
    <p:extLst>
      <p:ext uri="{BB962C8B-B14F-4D97-AF65-F5344CB8AC3E}">
        <p14:creationId xmlns:p14="http://schemas.microsoft.com/office/powerpoint/2010/main" val="465211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8837"/>
          </a:xfrm>
        </p:spPr>
        <p:txBody>
          <a:bodyPr/>
          <a:lstStyle/>
          <a:p>
            <a:pPr algn="ctr"/>
            <a:r>
              <a:rPr lang="en-US" b="1" dirty="0"/>
              <a:t>Greening in computer </a:t>
            </a:r>
            <a:r>
              <a:rPr lang="en-US" b="1" dirty="0" smtClean="0"/>
              <a:t>science</a:t>
            </a:r>
            <a:endParaRPr lang="en-US" dirty="0"/>
          </a:p>
        </p:txBody>
      </p:sp>
      <p:sp>
        <p:nvSpPr>
          <p:cNvPr id="3" name="Content Placeholder 2"/>
          <p:cNvSpPr>
            <a:spLocks noGrp="1"/>
          </p:cNvSpPr>
          <p:nvPr>
            <p:ph idx="1"/>
          </p:nvPr>
        </p:nvSpPr>
        <p:spPr>
          <a:xfrm>
            <a:off x="677334" y="1318437"/>
            <a:ext cx="10444322" cy="5124893"/>
          </a:xfrm>
        </p:spPr>
        <p:txBody>
          <a:bodyPr>
            <a:normAutofit/>
          </a:bodyPr>
          <a:lstStyle/>
          <a:p>
            <a:r>
              <a:rPr lang="en-US" sz="2000" dirty="0"/>
              <a:t>While some of the impacts of computers and internet have unfortunately been negative as far as the environment is concerned, there still exists a lot of positivity</a:t>
            </a:r>
            <a:r>
              <a:rPr lang="en-US" sz="2000" dirty="0" smtClean="0"/>
              <a:t>.</a:t>
            </a:r>
          </a:p>
          <a:p>
            <a:r>
              <a:rPr lang="en-US" sz="2000" dirty="0" smtClean="0"/>
              <a:t> </a:t>
            </a:r>
            <a:r>
              <a:rPr lang="en-US" sz="2000" dirty="0"/>
              <a:t>Some of the ways by which computer science has been instrumental in greening the environment include the development and production of new materials and technologies that are sustainable and not harmful to the environment (Environmental Issues, 2020). </a:t>
            </a:r>
            <a:endParaRPr lang="en-US" sz="2000" dirty="0" smtClean="0"/>
          </a:p>
          <a:p>
            <a:r>
              <a:rPr lang="en-US" sz="2000" dirty="0" smtClean="0"/>
              <a:t>Also</a:t>
            </a:r>
            <a:r>
              <a:rPr lang="en-US" sz="2000" dirty="0"/>
              <a:t>, it does allow for the monitoring and the study of the environment and institute responses that are beneficial. </a:t>
            </a:r>
            <a:endParaRPr lang="en-US" sz="2000" dirty="0" smtClean="0"/>
          </a:p>
          <a:p>
            <a:r>
              <a:rPr lang="en-US" sz="2000" dirty="0" smtClean="0"/>
              <a:t>Again, </a:t>
            </a:r>
            <a:r>
              <a:rPr lang="en-US" sz="2000" dirty="0"/>
              <a:t>it supports paperless communication like emailing and online payment of bills, thereby reducing the number of trees being cut down. Companies have also been able to reduce their shipping and manufacturing impact.</a:t>
            </a:r>
          </a:p>
          <a:p>
            <a:endParaRPr lang="en-US" sz="2000" dirty="0"/>
          </a:p>
        </p:txBody>
      </p:sp>
    </p:spTree>
    <p:extLst>
      <p:ext uri="{BB962C8B-B14F-4D97-AF65-F5344CB8AC3E}">
        <p14:creationId xmlns:p14="http://schemas.microsoft.com/office/powerpoint/2010/main" val="3613260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6307"/>
          </a:xfrm>
        </p:spPr>
        <p:txBody>
          <a:bodyPr/>
          <a:lstStyle/>
          <a:p>
            <a:pPr algn="ctr"/>
            <a:r>
              <a:rPr lang="en-US" b="1" dirty="0" smtClean="0"/>
              <a:t>Sustainability</a:t>
            </a:r>
            <a:endParaRPr lang="en-US" dirty="0"/>
          </a:p>
        </p:txBody>
      </p:sp>
      <p:sp>
        <p:nvSpPr>
          <p:cNvPr id="3" name="Content Placeholder 2"/>
          <p:cNvSpPr>
            <a:spLocks noGrp="1"/>
          </p:cNvSpPr>
          <p:nvPr>
            <p:ph idx="1"/>
          </p:nvPr>
        </p:nvSpPr>
        <p:spPr>
          <a:xfrm>
            <a:off x="1336430" y="1275907"/>
            <a:ext cx="7937571" cy="4034647"/>
          </a:xfrm>
        </p:spPr>
        <p:txBody>
          <a:bodyPr>
            <a:normAutofit/>
          </a:bodyPr>
          <a:lstStyle/>
          <a:p>
            <a:r>
              <a:rPr lang="en-US" sz="2000" dirty="0"/>
              <a:t>Among the biggest challenges that the world faces today are climate crisis and broader issues of environmental </a:t>
            </a:r>
            <a:r>
              <a:rPr lang="en-US" sz="2000" dirty="0" smtClean="0"/>
              <a:t>sustainability.</a:t>
            </a:r>
          </a:p>
          <a:p>
            <a:r>
              <a:rPr lang="en-US" sz="2000" dirty="0" smtClean="0"/>
              <a:t>Computational </a:t>
            </a:r>
            <a:r>
              <a:rPr lang="en-US" sz="2000" dirty="0"/>
              <a:t>sustainability seeks to optimize economic, societal and ecological resources using methods that incorporate fields of mathematics and computer science</a:t>
            </a:r>
            <a:r>
              <a:rPr lang="en-US" sz="2000" dirty="0" smtClean="0"/>
              <a:t>.</a:t>
            </a:r>
          </a:p>
          <a:p>
            <a:r>
              <a:rPr lang="en-US" sz="2000" dirty="0" smtClean="0"/>
              <a:t> </a:t>
            </a:r>
            <a:r>
              <a:rPr lang="en-US" sz="2000" dirty="0"/>
              <a:t>The climate crisis and destruction of the environment has continued since there has been the absence of a mechanism that helps with the allocation of resources, thereby interfering with </a:t>
            </a:r>
            <a:r>
              <a:rPr lang="en-US" sz="2000" dirty="0" smtClean="0"/>
              <a:t>sustainability. </a:t>
            </a:r>
            <a:endParaRPr lang="en-US" sz="2000" dirty="0"/>
          </a:p>
        </p:txBody>
      </p:sp>
    </p:spTree>
    <p:extLst>
      <p:ext uri="{BB962C8B-B14F-4D97-AF65-F5344CB8AC3E}">
        <p14:creationId xmlns:p14="http://schemas.microsoft.com/office/powerpoint/2010/main" val="3164569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7814"/>
          </a:xfrm>
        </p:spPr>
        <p:txBody>
          <a:bodyPr/>
          <a:lstStyle/>
          <a:p>
            <a:pPr algn="ctr"/>
            <a:r>
              <a:rPr lang="en-US" b="1" dirty="0" smtClean="0"/>
              <a:t>Conclusion</a:t>
            </a:r>
            <a:endParaRPr lang="en-US" dirty="0"/>
          </a:p>
        </p:txBody>
      </p:sp>
      <p:sp>
        <p:nvSpPr>
          <p:cNvPr id="3" name="Content Placeholder 2"/>
          <p:cNvSpPr>
            <a:spLocks noGrp="1"/>
          </p:cNvSpPr>
          <p:nvPr>
            <p:ph idx="1"/>
          </p:nvPr>
        </p:nvSpPr>
        <p:spPr>
          <a:xfrm>
            <a:off x="677334" y="1411705"/>
            <a:ext cx="8596668" cy="4629657"/>
          </a:xfrm>
        </p:spPr>
        <p:txBody>
          <a:bodyPr>
            <a:normAutofit/>
          </a:bodyPr>
          <a:lstStyle/>
          <a:p>
            <a:r>
              <a:rPr lang="en-US" sz="2000" dirty="0"/>
              <a:t>There is always the right side and the wrong side of everything that exists in this world. </a:t>
            </a:r>
            <a:endParaRPr lang="en-US" sz="2000" dirty="0" smtClean="0"/>
          </a:p>
          <a:p>
            <a:r>
              <a:rPr lang="en-US" sz="2000" dirty="0" smtClean="0"/>
              <a:t>The </a:t>
            </a:r>
            <a:r>
              <a:rPr lang="en-US" sz="2000" dirty="0"/>
              <a:t>coming of computer science was good for the world as far as helping in the advancement of technology is concerned. </a:t>
            </a:r>
            <a:endParaRPr lang="en-US" sz="2000" dirty="0" smtClean="0"/>
          </a:p>
          <a:p>
            <a:r>
              <a:rPr lang="en-US" sz="2000" dirty="0" smtClean="0"/>
              <a:t>The </a:t>
            </a:r>
            <a:r>
              <a:rPr lang="en-US" sz="2000" dirty="0"/>
              <a:t>invention of the internet has brought about the sharing of information that has various fields of research to advance and also enabled the institutionalization of strategies that aim to conserve the environment</a:t>
            </a:r>
            <a:r>
              <a:rPr lang="en-US" sz="2000" dirty="0" smtClean="0"/>
              <a:t>.</a:t>
            </a:r>
          </a:p>
          <a:p>
            <a:r>
              <a:rPr lang="en-US" sz="2000" dirty="0" smtClean="0"/>
              <a:t> </a:t>
            </a:r>
            <a:r>
              <a:rPr lang="en-US" sz="2000" dirty="0"/>
              <a:t>The ethical issues related to computer science seem to be unavoidable as long as humans continue to rely on technology. </a:t>
            </a:r>
          </a:p>
          <a:p>
            <a:endParaRPr lang="en-US" sz="2000" dirty="0"/>
          </a:p>
        </p:txBody>
      </p:sp>
    </p:spTree>
    <p:extLst>
      <p:ext uri="{BB962C8B-B14F-4D97-AF65-F5344CB8AC3E}">
        <p14:creationId xmlns:p14="http://schemas.microsoft.com/office/powerpoint/2010/main" val="616339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8958"/>
          </a:xfrm>
        </p:spPr>
        <p:txBody>
          <a:bodyPr/>
          <a:lstStyle/>
          <a:p>
            <a:pPr algn="ctr"/>
            <a:r>
              <a:rPr lang="en-US" b="1" dirty="0" smtClean="0"/>
              <a:t>References</a:t>
            </a:r>
            <a:endParaRPr lang="en-US" dirty="0"/>
          </a:p>
        </p:txBody>
      </p:sp>
      <p:sp>
        <p:nvSpPr>
          <p:cNvPr id="3" name="Content Placeholder 2"/>
          <p:cNvSpPr>
            <a:spLocks noGrp="1"/>
          </p:cNvSpPr>
          <p:nvPr>
            <p:ph idx="1"/>
          </p:nvPr>
        </p:nvSpPr>
        <p:spPr>
          <a:xfrm>
            <a:off x="677333" y="1488558"/>
            <a:ext cx="10933419" cy="4763385"/>
          </a:xfrm>
        </p:spPr>
        <p:txBody>
          <a:bodyPr>
            <a:normAutofit/>
          </a:bodyPr>
          <a:lstStyle/>
          <a:p>
            <a:r>
              <a:rPr lang="en-US" sz="2000" dirty="0" err="1"/>
              <a:t>BiteSize</a:t>
            </a:r>
            <a:r>
              <a:rPr lang="en-US" sz="2000" dirty="0"/>
              <a:t>. (2018). Ethical, Legal and Environmental Impacts of Technology. </a:t>
            </a:r>
            <a:r>
              <a:rPr lang="en-US" sz="2000" i="1" dirty="0"/>
              <a:t>BBC: </a:t>
            </a:r>
            <a:r>
              <a:rPr lang="en-US" sz="2000" i="1" dirty="0" err="1"/>
              <a:t>BiteSize</a:t>
            </a:r>
            <a:r>
              <a:rPr lang="en-US" sz="2000" dirty="0" smtClean="0"/>
              <a:t>.</a:t>
            </a:r>
          </a:p>
          <a:p>
            <a:r>
              <a:rPr lang="en-US" sz="2000" dirty="0" smtClean="0"/>
              <a:t>Environmental </a:t>
            </a:r>
            <a:r>
              <a:rPr lang="en-US" sz="2000" dirty="0"/>
              <a:t>Issues. (2020, March 23). </a:t>
            </a:r>
            <a:r>
              <a:rPr lang="en-US" sz="2000" i="1" dirty="0"/>
              <a:t>Green Computing </a:t>
            </a:r>
            <a:r>
              <a:rPr lang="en-US" sz="2000" dirty="0"/>
              <a:t>. Retrieved from Environmental Issues: www.carnegiecyberacademy.com/facultyPages/environment/issues.html</a:t>
            </a:r>
          </a:p>
          <a:p>
            <a:r>
              <a:rPr lang="en-US" sz="2000" dirty="0"/>
              <a:t>Karen, F. (2017). Computer Science Meets Environmental Science. </a:t>
            </a:r>
            <a:r>
              <a:rPr lang="en-US" sz="2000" i="1" dirty="0"/>
              <a:t>Communications of the ACM, 52</a:t>
            </a:r>
            <a:r>
              <a:rPr lang="en-US" sz="2000" dirty="0"/>
              <a:t>(9), 23.</a:t>
            </a:r>
          </a:p>
          <a:p>
            <a:r>
              <a:rPr lang="en-US" sz="2000" dirty="0" err="1"/>
              <a:t>Kuzu</a:t>
            </a:r>
            <a:r>
              <a:rPr lang="en-US" sz="2000" dirty="0"/>
              <a:t>, A. (2019). Problems Related to Computer Ethics: Origins of the Problems and Suggested Solutions. </a:t>
            </a:r>
            <a:r>
              <a:rPr lang="en-US" sz="2000" i="1" dirty="0"/>
              <a:t>Turkish Online Journal of Educational Technology, 8</a:t>
            </a:r>
            <a:r>
              <a:rPr lang="en-US" sz="2000" dirty="0"/>
              <a:t>(2), 3-4.</a:t>
            </a:r>
          </a:p>
          <a:p>
            <a:r>
              <a:rPr lang="en-US" sz="2000" dirty="0"/>
              <a:t>Margolis, J., &amp; </a:t>
            </a:r>
            <a:r>
              <a:rPr lang="en-US" sz="2000" dirty="0" err="1"/>
              <a:t>Ryoo</a:t>
            </a:r>
            <a:r>
              <a:rPr lang="en-US" sz="2000" dirty="0"/>
              <a:t>, J. (2012). Beyond Access: Broadening Participation in High School Computer Science. </a:t>
            </a:r>
            <a:r>
              <a:rPr lang="en-US" sz="2000" i="1" dirty="0"/>
              <a:t>ACM Inroads, 3</a:t>
            </a:r>
            <a:r>
              <a:rPr lang="en-US" sz="2000" dirty="0"/>
              <a:t>(4), 72-78.</a:t>
            </a:r>
          </a:p>
          <a:p>
            <a:r>
              <a:rPr lang="en-US" sz="2000" dirty="0"/>
              <a:t>Shane, S. (2017). The Fake Americans Russia Created to Influence the Election. </a:t>
            </a:r>
            <a:r>
              <a:rPr lang="en-US" sz="2000" i="1" dirty="0"/>
              <a:t>The New York Times, 7</a:t>
            </a:r>
            <a:r>
              <a:rPr lang="en-US" sz="2000" dirty="0"/>
              <a:t>(9)</a:t>
            </a:r>
            <a:endParaRPr lang="en-US" sz="2000" dirty="0"/>
          </a:p>
        </p:txBody>
      </p:sp>
    </p:spTree>
    <p:extLst>
      <p:ext uri="{BB962C8B-B14F-4D97-AF65-F5344CB8AC3E}">
        <p14:creationId xmlns:p14="http://schemas.microsoft.com/office/powerpoint/2010/main" val="256845453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TotalTime>
  <Words>1456</Words>
  <Application>Microsoft Office PowerPoint</Application>
  <PresentationFormat>Widescreen</PresentationFormat>
  <Paragraphs>76</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Wingdings 3</vt:lpstr>
      <vt:lpstr>Facet</vt:lpstr>
      <vt:lpstr>Ethical Issues of Computer Science Last Name/First Name Institutional Affiliation  </vt:lpstr>
      <vt:lpstr>Introduction</vt:lpstr>
      <vt:lpstr>Ethical issues of computer science </vt:lpstr>
      <vt:lpstr>Ethical issues of computer science Cont’</vt:lpstr>
      <vt:lpstr>Computer crimes</vt:lpstr>
      <vt:lpstr>Privacy</vt:lpstr>
      <vt:lpstr> Public Safety Assurance</vt:lpstr>
      <vt:lpstr>Digital divide</vt:lpstr>
      <vt:lpstr>Greening in computer science</vt:lpstr>
      <vt:lpstr>Sustainability</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Issues of Computer Science Last Name/First Name Institutional Affiliation</dc:title>
  <dc:creator>Windows User</dc:creator>
  <cp:lastModifiedBy>Windows User</cp:lastModifiedBy>
  <cp:revision>14</cp:revision>
  <dcterms:created xsi:type="dcterms:W3CDTF">2020-05-28T10:47:07Z</dcterms:created>
  <dcterms:modified xsi:type="dcterms:W3CDTF">2020-05-28T11:29:17Z</dcterms:modified>
</cp:coreProperties>
</file>